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74" r:id="rId10"/>
    <p:sldId id="271" r:id="rId11"/>
    <p:sldId id="265" r:id="rId12"/>
    <p:sldId id="266" r:id="rId13"/>
    <p:sldId id="267" r:id="rId14"/>
    <p:sldId id="269" r:id="rId15"/>
    <p:sldId id="268" r:id="rId16"/>
    <p:sldId id="270" r:id="rId17"/>
    <p:sldId id="273" r:id="rId18"/>
  </p:sldIdLst>
  <p:sldSz cx="12192000" cy="6858000"/>
  <p:notesSz cx="6858000" cy="9144000"/>
  <p:embeddedFontLst>
    <p:embeddedFont>
      <p:font typeface="Avenir LT Std 35 Light" panose="020B0402020203020204" pitchFamily="34" charset="0"/>
      <p:regular r:id="rId20"/>
      <p:italic r:id="rId21"/>
    </p:embeddedFont>
    <p:embeddedFont>
      <p:font typeface="Avenir LT Std 45 Book" panose="020B0502020203020204" pitchFamily="34" charset="0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Palatino Linotype" panose="02040502050505030304" pitchFamily="18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jLdYIKMap6KAS8aCJCXofhC8yK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6" d="100"/>
          <a:sy n="116" d="100"/>
        </p:scale>
        <p:origin x="27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Lei, remind me of the scale of awf_ptg.z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13" name="Google Shape;21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5437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8" name="Google Shape;22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43" name="Google Shape;24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57" name="Google Shape;25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8" name="Google Shape;22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3850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8" name="Google Shape;22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8385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Linear mixed-effects model</a:t>
            </a:r>
            <a:r>
              <a:rPr lang="en-US" sz="12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 with national-level random effects and exponential correlation structure based on covariance in pairwise distances among sites.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Propensity score matching </a:t>
            </a:r>
            <a:r>
              <a:rPr lang="en-US" sz="12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to </a:t>
            </a:r>
            <a:r>
              <a:rPr lang="en-US" sz="1200" dirty="0" err="1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deconfound</a:t>
            </a:r>
            <a:r>
              <a:rPr lang="en-US" sz="12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 effects of PA selection.</a:t>
            </a:r>
            <a:endParaRPr lang="en-US" dirty="0">
              <a:latin typeface="Avenir LT Std 35 Light" panose="020B040202020302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Theta is the median dispersal distance for a species, which give a 50% probability of dispersal at that distance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We tried four version of this calculation 2 vector, 2 raster. They produced highly correlated measures that did not alter the regression estimates</a:t>
            </a:r>
            <a:endParaRPr/>
          </a:p>
        </p:txBody>
      </p:sp>
      <p:sp>
        <p:nvSpPr>
          <p:cNvPr id="190" name="Google Shape;19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5669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Theta is the median dispersal distance for a species, which give a 50% probability of dispersal at that distance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We tried four version of this calculation 2 vector, 2 raster. They produced highly correlated measures that did not alter the regression estimates</a:t>
            </a:r>
            <a:endParaRPr/>
          </a:p>
        </p:txBody>
      </p:sp>
      <p:sp>
        <p:nvSpPr>
          <p:cNvPr id="190" name="Google Shape;19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541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terkedron@ucsb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peterkedron@ucsb.ed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390068" y="2463356"/>
            <a:ext cx="968069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Evidence from a replication of Brodie et al. (2023)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390068" y="1632359"/>
            <a:ext cx="1052485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venir"/>
                <a:sym typeface="Avenir"/>
              </a:rPr>
              <a:t>Does protected area connectivity moderate the efficacy of protection on tropical biodiversity</a:t>
            </a:r>
            <a:endParaRPr dirty="0">
              <a:latin typeface="Avenir LT Std 45 Book" panose="020B0502020203020204" pitchFamily="34" charset="0"/>
            </a:endParaRPr>
          </a:p>
        </p:txBody>
      </p:sp>
      <p:cxnSp>
        <p:nvCxnSpPr>
          <p:cNvPr id="91" name="Google Shape;91;p1"/>
          <p:cNvCxnSpPr/>
          <p:nvPr/>
        </p:nvCxnSpPr>
        <p:spPr>
          <a:xfrm>
            <a:off x="274321" y="1697567"/>
            <a:ext cx="0" cy="1022484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" name="Google Shape;92;p1"/>
          <p:cNvSpPr txBox="1"/>
          <p:nvPr/>
        </p:nvSpPr>
        <p:spPr>
          <a:xfrm>
            <a:off x="390068" y="3297119"/>
            <a:ext cx="96806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Peter Kedron</a:t>
            </a:r>
            <a:r>
              <a:rPr lang="en-US" sz="1800" b="1" baseline="30000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, Amy Frazier</a:t>
            </a:r>
            <a:r>
              <a:rPr lang="en-US" sz="1800" b="1" baseline="30000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, Lei Song</a:t>
            </a:r>
            <a:r>
              <a:rPr lang="en-US" sz="1800" b="1" baseline="30000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Wenxin</a:t>
            </a:r>
            <a:r>
              <a:rPr lang="en-US" sz="1800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Yang</a:t>
            </a:r>
            <a:r>
              <a:rPr lang="en-US" sz="1800" b="1" baseline="30000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1</a:t>
            </a:r>
            <a:endParaRPr sz="1800" dirty="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390068" y="4066175"/>
            <a:ext cx="968069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baseline="300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1</a:t>
            </a: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University of California Santa Barbara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390068" y="4376718"/>
            <a:ext cx="609407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peterkedron@ucsb.edu</a:t>
            </a:r>
            <a:r>
              <a:rPr lang="en-US" sz="16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 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74320" y="6466114"/>
            <a:ext cx="6010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2024 Annual Meeting of the American Association of Geographers  |  Honolulu, HI </a:t>
            </a:r>
            <a:endParaRPr dirty="0">
              <a:latin typeface="Avenir LT Std 35 Light" panose="020B0402020203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 txBox="1"/>
          <p:nvPr/>
        </p:nvSpPr>
        <p:spPr>
          <a:xfrm>
            <a:off x="354416" y="653268"/>
            <a:ext cx="979643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On phylogenetic diversity, at a dispersal distance of 100km</a:t>
            </a:r>
            <a:endParaRPr sz="1600" dirty="0">
              <a:latin typeface="Avenir LT Std 35 Light" panose="020B0402020203020204" pitchFamily="34" charset="0"/>
            </a:endParaRPr>
          </a:p>
        </p:txBody>
      </p:sp>
      <p:sp>
        <p:nvSpPr>
          <p:cNvPr id="222" name="Google Shape;222;p9"/>
          <p:cNvSpPr txBox="1"/>
          <p:nvPr/>
        </p:nvSpPr>
        <p:spPr>
          <a:xfrm>
            <a:off x="354416" y="221671"/>
            <a:ext cx="773639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rial" panose="020B0604020202020204" pitchFamily="34" charset="0"/>
                <a:sym typeface="Avenir"/>
              </a:rPr>
              <a:t>Connectivity Moderates PA Efficacy</a:t>
            </a:r>
            <a:endParaRPr sz="2400" dirty="0"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cxnSp>
        <p:nvCxnSpPr>
          <p:cNvPr id="223" name="Google Shape;223;p9"/>
          <p:cNvCxnSpPr>
            <a:cxnSpLocks/>
          </p:cNvCxnSpPr>
          <p:nvPr/>
        </p:nvCxnSpPr>
        <p:spPr>
          <a:xfrm>
            <a:off x="274322" y="280086"/>
            <a:ext cx="0" cy="645172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535764B-B1B0-43F4-9EA4-EC2C315B2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28" b="4836"/>
          <a:stretch/>
        </p:blipFill>
        <p:spPr>
          <a:xfrm>
            <a:off x="3589086" y="1537842"/>
            <a:ext cx="8438623" cy="441638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63717EC-6E33-4B1A-844D-4C23273F59DD}"/>
              </a:ext>
            </a:extLst>
          </p:cNvPr>
          <p:cNvGrpSpPr/>
          <p:nvPr/>
        </p:nvGrpSpPr>
        <p:grpSpPr>
          <a:xfrm>
            <a:off x="164291" y="1495534"/>
            <a:ext cx="2979147" cy="4797990"/>
            <a:chOff x="8750525" y="1134752"/>
            <a:chExt cx="2979147" cy="4797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782DF0-DE5F-4744-81D8-7CA02B4B7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886" t="4553" b="3596"/>
            <a:stretch/>
          </p:blipFill>
          <p:spPr>
            <a:xfrm>
              <a:off x="10395651" y="1134752"/>
              <a:ext cx="1334021" cy="441638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270908-B10A-49A7-A176-ABF0FFF2B4AE}"/>
                </a:ext>
              </a:extLst>
            </p:cNvPr>
            <p:cNvSpPr txBox="1"/>
            <p:nvPr/>
          </p:nvSpPr>
          <p:spPr>
            <a:xfrm>
              <a:off x="9843277" y="5624965"/>
              <a:ext cx="15536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Estimate of effect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42FE69-7976-4316-A023-7D0DFE03D207}"/>
                </a:ext>
              </a:extLst>
            </p:cNvPr>
            <p:cNvSpPr txBox="1"/>
            <p:nvPr/>
          </p:nvSpPr>
          <p:spPr>
            <a:xfrm>
              <a:off x="9180254" y="1199160"/>
              <a:ext cx="12153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Protected Area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065EEA-8266-486E-989E-C9509756C0D8}"/>
                </a:ext>
              </a:extLst>
            </p:cNvPr>
            <p:cNvSpPr txBox="1"/>
            <p:nvPr/>
          </p:nvSpPr>
          <p:spPr>
            <a:xfrm>
              <a:off x="8750525" y="3044808"/>
              <a:ext cx="1688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Forest Canopy Height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A99035-D4D5-4F52-8300-5C0B677CE2FF}"/>
                </a:ext>
              </a:extLst>
            </p:cNvPr>
            <p:cNvSpPr txBox="1"/>
            <p:nvPr/>
          </p:nvSpPr>
          <p:spPr>
            <a:xfrm>
              <a:off x="9104788" y="3651281"/>
              <a:ext cx="1334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Site Accessibility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E149A1-9B1F-4722-91A4-C9CA75760B55}"/>
                </a:ext>
              </a:extLst>
            </p:cNvPr>
            <p:cNvSpPr txBox="1"/>
            <p:nvPr/>
          </p:nvSpPr>
          <p:spPr>
            <a:xfrm>
              <a:off x="9909575" y="427897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HDI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23F0A1-160C-45E3-819C-2636E2B60D10}"/>
                </a:ext>
              </a:extLst>
            </p:cNvPr>
            <p:cNvSpPr txBox="1"/>
            <p:nvPr/>
          </p:nvSpPr>
          <p:spPr>
            <a:xfrm>
              <a:off x="9643397" y="4879992"/>
              <a:ext cx="7954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Intercept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53D0F7-C1FE-4DBE-83E3-EB60142AF10C}"/>
                </a:ext>
              </a:extLst>
            </p:cNvPr>
            <p:cNvSpPr txBox="1"/>
            <p:nvPr/>
          </p:nvSpPr>
          <p:spPr>
            <a:xfrm>
              <a:off x="9336469" y="1799062"/>
              <a:ext cx="1059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Connectivity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E70BC6-09DD-4A25-9BFA-AE068AE3B98A}"/>
                </a:ext>
              </a:extLst>
            </p:cNvPr>
            <p:cNvSpPr txBox="1"/>
            <p:nvPr/>
          </p:nvSpPr>
          <p:spPr>
            <a:xfrm>
              <a:off x="9011814" y="2428284"/>
              <a:ext cx="1459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6600"/>
                  </a:solidFill>
                  <a:latin typeface="Palatino Linotype" panose="02040502050505030304" pitchFamily="18" charset="0"/>
                </a:rPr>
                <a:t>PA | Connectivity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A64CE7-3572-4D52-9022-3026A0BB977E}"/>
              </a:ext>
            </a:extLst>
          </p:cNvPr>
          <p:cNvSpPr txBox="1"/>
          <p:nvPr/>
        </p:nvSpPr>
        <p:spPr>
          <a:xfrm>
            <a:off x="7519270" y="5985746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Connectivity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6E6B40-87B6-4E6A-9C65-D920EAFFCE7A}"/>
              </a:ext>
            </a:extLst>
          </p:cNvPr>
          <p:cNvGrpSpPr/>
          <p:nvPr/>
        </p:nvGrpSpPr>
        <p:grpSpPr>
          <a:xfrm>
            <a:off x="4346010" y="5985746"/>
            <a:ext cx="1286111" cy="562968"/>
            <a:chOff x="7742231" y="1643538"/>
            <a:chExt cx="1286111" cy="56296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706FE33-9498-40A7-9856-F5E50D220B3B}"/>
                </a:ext>
              </a:extLst>
            </p:cNvPr>
            <p:cNvSpPr/>
            <p:nvPr/>
          </p:nvSpPr>
          <p:spPr>
            <a:xfrm>
              <a:off x="7742231" y="1757086"/>
              <a:ext cx="80683" cy="80683"/>
            </a:xfrm>
            <a:prstGeom prst="ellipse">
              <a:avLst/>
            </a:prstGeom>
            <a:solidFill>
              <a:srgbClr val="00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66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0537BB-AA37-457A-A6DE-3B23E75F7342}"/>
                </a:ext>
              </a:extLst>
            </p:cNvPr>
            <p:cNvSpPr txBox="1"/>
            <p:nvPr/>
          </p:nvSpPr>
          <p:spPr>
            <a:xfrm>
              <a:off x="7897904" y="1643538"/>
              <a:ext cx="91723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rgbClr val="006600"/>
                  </a:solidFill>
                  <a:latin typeface="Avenir LT Std 45 Book" panose="020B0502020203020204" pitchFamily="34" charset="0"/>
                </a:rPr>
                <a:t>Protected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387B1F-8FAB-4E67-9631-A28CC282539E}"/>
                </a:ext>
              </a:extLst>
            </p:cNvPr>
            <p:cNvSpPr txBox="1"/>
            <p:nvPr/>
          </p:nvSpPr>
          <p:spPr>
            <a:xfrm>
              <a:off x="7897904" y="1914118"/>
              <a:ext cx="113043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LT Std 45 Book" panose="020B0502020203020204" pitchFamily="34" charset="0"/>
                </a:rPr>
                <a:t>Unprotected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41E6886-F6FC-4393-B93D-5C390DD2F32D}"/>
                </a:ext>
              </a:extLst>
            </p:cNvPr>
            <p:cNvSpPr/>
            <p:nvPr/>
          </p:nvSpPr>
          <p:spPr>
            <a:xfrm>
              <a:off x="7742231" y="2027666"/>
              <a:ext cx="80683" cy="806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EA894E-BB99-4012-9BA4-812A413EDBFD}"/>
                  </a:ext>
                </a:extLst>
              </p:cNvPr>
              <p:cNvSpPr txBox="1"/>
              <p:nvPr/>
            </p:nvSpPr>
            <p:spPr>
              <a:xfrm>
                <a:off x="10997170" y="4778258"/>
                <a:ext cx="1030539" cy="259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16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conn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0.11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EA894E-BB99-4012-9BA4-812A413ED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7170" y="4778258"/>
                <a:ext cx="1030539" cy="259495"/>
              </a:xfrm>
              <a:prstGeom prst="rect">
                <a:avLst/>
              </a:prstGeom>
              <a:blipFill>
                <a:blip r:embed="rId5"/>
                <a:stretch>
                  <a:fillRect l="-9467" t="-21429" r="-10059" b="-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588ECB-DCD5-42BC-AD6A-240AB05C144C}"/>
                  </a:ext>
                </a:extLst>
              </p:cNvPr>
              <p:cNvSpPr txBox="1"/>
              <p:nvPr/>
            </p:nvSpPr>
            <p:spPr>
              <a:xfrm>
                <a:off x="8123762" y="1988048"/>
                <a:ext cx="1944058" cy="259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1600" baseline="-25000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conn </a:t>
                </a:r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1600" baseline="-25000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conn | PA </a:t>
                </a:r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0.36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588ECB-DCD5-42BC-AD6A-240AB05C1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762" y="1988048"/>
                <a:ext cx="1944058" cy="259495"/>
              </a:xfrm>
              <a:prstGeom prst="rect">
                <a:avLst/>
              </a:prstGeom>
              <a:blipFill>
                <a:blip r:embed="rId6"/>
                <a:stretch>
                  <a:fillRect l="-5016" t="-18605" r="-4702" b="-46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BDCAD5-2925-40D8-9F56-B583F8BDF6A5}"/>
              </a:ext>
            </a:extLst>
          </p:cNvPr>
          <p:cNvCxnSpPr>
            <a:cxnSpLocks/>
          </p:cNvCxnSpPr>
          <p:nvPr/>
        </p:nvCxnSpPr>
        <p:spPr>
          <a:xfrm>
            <a:off x="4386351" y="5758246"/>
            <a:ext cx="72619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5EAD29E-60B7-4264-AB71-18D7EA0FA80A}"/>
              </a:ext>
            </a:extLst>
          </p:cNvPr>
          <p:cNvCxnSpPr>
            <a:cxnSpLocks/>
          </p:cNvCxnSpPr>
          <p:nvPr/>
        </p:nvCxnSpPr>
        <p:spPr>
          <a:xfrm flipV="1">
            <a:off x="3987114" y="1599025"/>
            <a:ext cx="0" cy="40191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4C3E31-AFD3-4D64-9446-979949C7670C}"/>
              </a:ext>
            </a:extLst>
          </p:cNvPr>
          <p:cNvCxnSpPr>
            <a:cxnSpLocks/>
          </p:cNvCxnSpPr>
          <p:nvPr/>
        </p:nvCxnSpPr>
        <p:spPr>
          <a:xfrm>
            <a:off x="11302314" y="4119923"/>
            <a:ext cx="210125" cy="6268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EE5F5B9-52DA-41B2-8439-41DC708A0BBB}"/>
              </a:ext>
            </a:extLst>
          </p:cNvPr>
          <p:cNvCxnSpPr>
            <a:cxnSpLocks/>
          </p:cNvCxnSpPr>
          <p:nvPr/>
        </p:nvCxnSpPr>
        <p:spPr>
          <a:xfrm>
            <a:off x="8390238" y="2384341"/>
            <a:ext cx="432487" cy="12242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847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Kedron et al.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231" name="Google Shape;231;p10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>
              <a:latin typeface="Avenir LT Std 35 Light" panose="020B0402020203020204" pitchFamily="34" charset="0"/>
            </a:endParaRPr>
          </a:p>
        </p:txBody>
      </p:sp>
      <p:cxnSp>
        <p:nvCxnSpPr>
          <p:cNvPr id="232" name="Google Shape;232;p10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3" name="Google Shape;233;p10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11</a:t>
            </a:fld>
            <a:endParaRPr>
              <a:solidFill>
                <a:schemeClr val="dk1"/>
              </a:solidFill>
              <a:latin typeface="Avenir LT Std 35 Light" panose="020B0402020203020204" pitchFamily="34" charset="0"/>
              <a:ea typeface="Avenir"/>
              <a:cs typeface="Avenir"/>
              <a:sym typeface="Avenir"/>
            </a:endParaRPr>
          </a:p>
        </p:txBody>
      </p:sp>
      <p:cxnSp>
        <p:nvCxnSpPr>
          <p:cNvPr id="234" name="Google Shape;234;p10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5" name="Google Shape;235;p10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Replication Outcomes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354415" y="656943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PA efficacy has some sensitivity to dispersal distance selection, but statistically indistinguishable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237" name="Google Shape;237;p10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venir"/>
                <a:sym typeface="Avenir"/>
              </a:rPr>
              <a:t>Robustness</a:t>
            </a:r>
            <a:r>
              <a:rPr lang="en-US" sz="24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Check of PA Efficacy</a:t>
            </a:r>
            <a:endParaRPr dirty="0"/>
          </a:p>
        </p:txBody>
      </p:sp>
      <p:cxnSp>
        <p:nvCxnSpPr>
          <p:cNvPr id="238" name="Google Shape;238;p10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0CD6C20-C8F6-416F-93C5-761C0AE91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31"/>
          <a:stretch/>
        </p:blipFill>
        <p:spPr>
          <a:xfrm>
            <a:off x="681230" y="1400430"/>
            <a:ext cx="10121113" cy="46535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85BDEE-4007-4AD6-81A3-66E68F88E7EC}"/>
              </a:ext>
            </a:extLst>
          </p:cNvPr>
          <p:cNvSpPr txBox="1"/>
          <p:nvPr/>
        </p:nvSpPr>
        <p:spPr>
          <a:xfrm>
            <a:off x="10403678" y="3305430"/>
            <a:ext cx="1301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Palatino Linotype" panose="02040502050505030304" pitchFamily="18" charset="0"/>
              </a:rPr>
              <a:t>Brodie et al.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Kedron et al.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246" name="Google Shape;246;p11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>
              <a:latin typeface="Avenir LT Std 35 Light" panose="020B0402020203020204" pitchFamily="34" charset="0"/>
            </a:endParaRPr>
          </a:p>
        </p:txBody>
      </p:sp>
      <p:cxnSp>
        <p:nvCxnSpPr>
          <p:cNvPr id="247" name="Google Shape;247;p11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8" name="Google Shape;248;p11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12</a:t>
            </a:fld>
            <a:endParaRPr>
              <a:solidFill>
                <a:schemeClr val="dk1"/>
              </a:solidFill>
              <a:latin typeface="Avenir LT Std 35 Light" panose="020B0402020203020204" pitchFamily="34" charset="0"/>
              <a:ea typeface="Avenir"/>
              <a:cs typeface="Avenir"/>
              <a:sym typeface="Avenir"/>
            </a:endParaRPr>
          </a:p>
        </p:txBody>
      </p:sp>
      <p:cxnSp>
        <p:nvCxnSpPr>
          <p:cNvPr id="249" name="Google Shape;249;p11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0" name="Google Shape;250;p11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Next Steps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251" name="Google Shape;251;p11"/>
          <p:cNvSpPr txBox="1"/>
          <p:nvPr/>
        </p:nvSpPr>
        <p:spPr>
          <a:xfrm>
            <a:off x="354415" y="656943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Conducting additional analyses before pre-print publication and submission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252" name="Google Shape;252;p11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venir"/>
                <a:sym typeface="Avenir"/>
              </a:rPr>
              <a:t>Further Modifications</a:t>
            </a:r>
            <a:endParaRPr dirty="0">
              <a:latin typeface="Avenir LT Std 45 Book" panose="020B0502020203020204" pitchFamily="34" charset="0"/>
            </a:endParaRPr>
          </a:p>
        </p:txBody>
      </p:sp>
      <p:cxnSp>
        <p:nvCxnSpPr>
          <p:cNvPr id="253" name="Google Shape;253;p11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181;p7">
            <a:extLst>
              <a:ext uri="{FF2B5EF4-FFF2-40B4-BE49-F238E27FC236}">
                <a16:creationId xmlns:a16="http://schemas.microsoft.com/office/drawing/2014/main" id="{3E2666A7-58CA-4650-A436-669EE6171480}"/>
              </a:ext>
            </a:extLst>
          </p:cNvPr>
          <p:cNvSpPr txBox="1"/>
          <p:nvPr/>
        </p:nvSpPr>
        <p:spPr>
          <a:xfrm>
            <a:off x="354415" y="1763480"/>
            <a:ext cx="245468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Primary Findings</a:t>
            </a:r>
            <a:endParaRPr sz="2000" dirty="0">
              <a:latin typeface="Avenir LT Std 35 Light" panose="020B0402020203020204" pitchFamily="34" charset="0"/>
            </a:endParaRPr>
          </a:p>
        </p:txBody>
      </p:sp>
      <p:sp>
        <p:nvSpPr>
          <p:cNvPr id="12" name="Google Shape;183;p7">
            <a:extLst>
              <a:ext uri="{FF2B5EF4-FFF2-40B4-BE49-F238E27FC236}">
                <a16:creationId xmlns:a16="http://schemas.microsoft.com/office/drawing/2014/main" id="{EE14A8DD-AFB9-4834-9AE3-C5003331870A}"/>
              </a:ext>
            </a:extLst>
          </p:cNvPr>
          <p:cNvSpPr txBox="1"/>
          <p:nvPr/>
        </p:nvSpPr>
        <p:spPr>
          <a:xfrm>
            <a:off x="354415" y="2165163"/>
            <a:ext cx="188804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C0000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Extension</a:t>
            </a:r>
            <a:r>
              <a:rPr lang="en-US" sz="20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Avenir LT Std 35 Light" panose="020B0402020203020204" pitchFamily="34" charset="0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 LT Std 35 Light" panose="020B0402020203020204" pitchFamily="34" charset="0"/>
                <a:sym typeface="Avenir"/>
              </a:rPr>
              <a:t>Reproduction</a:t>
            </a:r>
            <a:endParaRPr sz="2000" dirty="0">
              <a:latin typeface="Avenir LT Std 35 Light" panose="020B0402020203020204" pitchFamily="34" charset="0"/>
            </a:endParaRPr>
          </a:p>
        </p:txBody>
      </p:sp>
      <p:sp>
        <p:nvSpPr>
          <p:cNvPr id="13" name="Google Shape;185;p7">
            <a:extLst>
              <a:ext uri="{FF2B5EF4-FFF2-40B4-BE49-F238E27FC236}">
                <a16:creationId xmlns:a16="http://schemas.microsoft.com/office/drawing/2014/main" id="{D38F5DCD-181F-4FE7-B6B3-47E25171590E}"/>
              </a:ext>
            </a:extLst>
          </p:cNvPr>
          <p:cNvSpPr txBox="1"/>
          <p:nvPr/>
        </p:nvSpPr>
        <p:spPr>
          <a:xfrm>
            <a:off x="2604191" y="2165163"/>
            <a:ext cx="932563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C0000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Identified potential direct and moderating effects of connectivity, while preserving protective effect of PA conservation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Computationally reproduced effect estimates and supported conclusion and internal validity of Brodie et al.</a:t>
            </a:r>
          </a:p>
        </p:txBody>
      </p:sp>
      <p:sp>
        <p:nvSpPr>
          <p:cNvPr id="14" name="Google Shape;181;p7">
            <a:extLst>
              <a:ext uri="{FF2B5EF4-FFF2-40B4-BE49-F238E27FC236}">
                <a16:creationId xmlns:a16="http://schemas.microsoft.com/office/drawing/2014/main" id="{E0F52064-50B4-4DED-B793-4FC4F27EFEDE}"/>
              </a:ext>
            </a:extLst>
          </p:cNvPr>
          <p:cNvSpPr txBox="1"/>
          <p:nvPr/>
        </p:nvSpPr>
        <p:spPr>
          <a:xfrm>
            <a:off x="354415" y="4113559"/>
            <a:ext cx="203482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solidFill>
                  <a:schemeClr val="dk1"/>
                </a:solidFill>
                <a:latin typeface="Avenir LT Std 35 Light" panose="020B0402020203020204" pitchFamily="34" charset="0"/>
                <a:sym typeface="Avenir"/>
              </a:rPr>
              <a:t>Ongoing Work</a:t>
            </a:r>
            <a:endParaRPr sz="2000" dirty="0">
              <a:latin typeface="Avenir LT Std 35 Light" panose="020B0402020203020204" pitchFamily="34" charset="0"/>
            </a:endParaRPr>
          </a:p>
        </p:txBody>
      </p:sp>
      <p:sp>
        <p:nvSpPr>
          <p:cNvPr id="15" name="Google Shape;183;p7">
            <a:extLst>
              <a:ext uri="{FF2B5EF4-FFF2-40B4-BE49-F238E27FC236}">
                <a16:creationId xmlns:a16="http://schemas.microsoft.com/office/drawing/2014/main" id="{5B44199F-47D1-441D-9CD1-F6427AED7C1F}"/>
              </a:ext>
            </a:extLst>
          </p:cNvPr>
          <p:cNvSpPr txBox="1"/>
          <p:nvPr/>
        </p:nvSpPr>
        <p:spPr>
          <a:xfrm>
            <a:off x="354415" y="4515242"/>
            <a:ext cx="1717962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 LT Std 35 Light" panose="020B0402020203020204" pitchFamily="34" charset="0"/>
                <a:sym typeface="Avenir"/>
              </a:rPr>
              <a:t>Corrections</a:t>
            </a:r>
            <a:endParaRPr sz="2000"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Spatial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 LT Std 35 Light" panose="020B0402020203020204" pitchFamily="34" charset="0"/>
                <a:sym typeface="Avenir"/>
              </a:rPr>
              <a:t>Consistency</a:t>
            </a:r>
            <a:endParaRPr sz="2000" dirty="0">
              <a:latin typeface="Avenir LT Std 35 Light" panose="020B0402020203020204" pitchFamily="34" charset="0"/>
            </a:endParaRPr>
          </a:p>
        </p:txBody>
      </p:sp>
      <p:sp>
        <p:nvSpPr>
          <p:cNvPr id="16" name="Google Shape;185;p7">
            <a:extLst>
              <a:ext uri="{FF2B5EF4-FFF2-40B4-BE49-F238E27FC236}">
                <a16:creationId xmlns:a16="http://schemas.microsoft.com/office/drawing/2014/main" id="{9D3780ED-4799-48FB-832D-933D715F0E3A}"/>
              </a:ext>
            </a:extLst>
          </p:cNvPr>
          <p:cNvSpPr txBox="1"/>
          <p:nvPr/>
        </p:nvSpPr>
        <p:spPr>
          <a:xfrm>
            <a:off x="2604191" y="4515242"/>
            <a:ext cx="9325634" cy="186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Check adjustments &amp; extensions of original procedure (e.g., outliers, DAG)</a:t>
            </a:r>
            <a:endParaRPr sz="2000"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Consider ways to address remaining spatial structure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Consistent positive direct and moderating effects of connectivity were only observed for phylogenetic diversity of birds</a:t>
            </a:r>
            <a:endParaRPr lang="en-US" sz="2000"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latin typeface="Avenir LT Std 35 Light" panose="020B0402020203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A28E7B-9732-442D-97AD-139FF8D86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14548"/>
            <a:ext cx="2314827" cy="2314827"/>
          </a:xfrm>
          <a:prstGeom prst="rect">
            <a:avLst/>
          </a:prstGeom>
        </p:spPr>
      </p:pic>
      <p:sp>
        <p:nvSpPr>
          <p:cNvPr id="259" name="Google Shape;259;p12"/>
          <p:cNvSpPr txBox="1"/>
          <p:nvPr/>
        </p:nvSpPr>
        <p:spPr>
          <a:xfrm>
            <a:off x="401643" y="2170186"/>
            <a:ext cx="968069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The many paths we didn’t explore, the researcher degrees of freedom we used 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260" name="Google Shape;260;p12"/>
          <p:cNvSpPr txBox="1"/>
          <p:nvPr/>
        </p:nvSpPr>
        <p:spPr>
          <a:xfrm>
            <a:off x="401643" y="1736532"/>
            <a:ext cx="105248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venir"/>
                <a:sym typeface="Avenir"/>
              </a:rPr>
              <a:t>Questions and Comments</a:t>
            </a:r>
            <a:endParaRPr dirty="0">
              <a:latin typeface="Avenir LT Std 45 Book" panose="020B0502020203020204" pitchFamily="34" charset="0"/>
            </a:endParaRPr>
          </a:p>
        </p:txBody>
      </p:sp>
      <p:cxnSp>
        <p:nvCxnSpPr>
          <p:cNvPr id="261" name="Google Shape;261;p12"/>
          <p:cNvCxnSpPr/>
          <p:nvPr/>
        </p:nvCxnSpPr>
        <p:spPr>
          <a:xfrm>
            <a:off x="285896" y="1840376"/>
            <a:ext cx="0" cy="578734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2" name="Google Shape;262;p12"/>
          <p:cNvSpPr txBox="1"/>
          <p:nvPr/>
        </p:nvSpPr>
        <p:spPr>
          <a:xfrm>
            <a:off x="2314826" y="2998398"/>
            <a:ext cx="945137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Please contact me at </a:t>
            </a:r>
            <a:r>
              <a:rPr lang="en-US" sz="1800" i="1" u="sng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peterkedron@ucsb.edu</a:t>
            </a:r>
            <a:r>
              <a:rPr lang="en-US" sz="1800" i="1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for the data and code used in this analysis.</a:t>
            </a:r>
            <a:r>
              <a:rPr lang="en-US" sz="1800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Our GitHub repository is currently under development and quite messy. However, we should have a clean repository (with messy development history tracked through version control) available soon along with a preprint summarizing our findings.</a:t>
            </a:r>
            <a:endParaRPr dirty="0"/>
          </a:p>
        </p:txBody>
      </p:sp>
      <p:sp>
        <p:nvSpPr>
          <p:cNvPr id="263" name="Google Shape;263;p12"/>
          <p:cNvSpPr txBox="1"/>
          <p:nvPr/>
        </p:nvSpPr>
        <p:spPr>
          <a:xfrm>
            <a:off x="274320" y="6466114"/>
            <a:ext cx="6010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2024 Annual Meeting of the American Association of Geographers  |  Honolulu, HI 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7" name="Google Shape;259;p12">
            <a:extLst>
              <a:ext uri="{FF2B5EF4-FFF2-40B4-BE49-F238E27FC236}">
                <a16:creationId xmlns:a16="http://schemas.microsoft.com/office/drawing/2014/main" id="{AB86CA99-F4D4-43DF-A763-C61605DAEA6B}"/>
              </a:ext>
            </a:extLst>
          </p:cNvPr>
          <p:cNvSpPr txBox="1"/>
          <p:nvPr/>
        </p:nvSpPr>
        <p:spPr>
          <a:xfrm>
            <a:off x="2314826" y="4569451"/>
            <a:ext cx="956279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NSF Awards – BCS 2049837, BCS-2401273 </a:t>
            </a:r>
            <a:endParaRPr dirty="0">
              <a:latin typeface="Avenir LT Std 35 Light" panose="020B0402020203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B7D323-8D39-4EC9-AAEA-672DA4136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07"/>
          <a:stretch/>
        </p:blipFill>
        <p:spPr>
          <a:xfrm>
            <a:off x="666215" y="1243407"/>
            <a:ext cx="10725191" cy="4767072"/>
          </a:xfrm>
          <a:prstGeom prst="rect">
            <a:avLst/>
          </a:prstGeom>
        </p:spPr>
      </p:pic>
      <p:sp>
        <p:nvSpPr>
          <p:cNvPr id="230" name="Google Shape;230;p10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Kedron et al.</a:t>
            </a:r>
            <a:endParaRPr/>
          </a:p>
        </p:txBody>
      </p:sp>
      <p:sp>
        <p:nvSpPr>
          <p:cNvPr id="231" name="Google Shape;231;p10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/>
          </a:p>
        </p:txBody>
      </p:sp>
      <p:cxnSp>
        <p:nvCxnSpPr>
          <p:cNvPr id="232" name="Google Shape;232;p10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3" name="Google Shape;233;p10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14</a:t>
            </a:fld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34" name="Google Shape;234;p10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5" name="Google Shape;235;p10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Replication Outcomes</a:t>
            </a:r>
            <a:endParaRPr/>
          </a:p>
        </p:txBody>
      </p:sp>
      <p:sp>
        <p:nvSpPr>
          <p:cNvPr id="236" name="Google Shape;236;p10"/>
          <p:cNvSpPr txBox="1"/>
          <p:nvPr/>
        </p:nvSpPr>
        <p:spPr>
          <a:xfrm>
            <a:off x="354415" y="656943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effect of connectivity is consistently positive across dispersal distances for Bird Phylogenetic Diversity </a:t>
            </a:r>
            <a:endParaRPr dirty="0"/>
          </a:p>
        </p:txBody>
      </p:sp>
      <p:sp>
        <p:nvSpPr>
          <p:cNvPr id="237" name="Google Shape;237;p10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Robustness Check of PA Efficacy</a:t>
            </a:r>
            <a:endParaRPr dirty="0"/>
          </a:p>
        </p:txBody>
      </p:sp>
      <p:cxnSp>
        <p:nvCxnSpPr>
          <p:cNvPr id="238" name="Google Shape;238;p10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C485D7-13E0-478F-A490-D01030D2B2E4}"/>
              </a:ext>
            </a:extLst>
          </p:cNvPr>
          <p:cNvCxnSpPr>
            <a:cxnSpLocks/>
          </p:cNvCxnSpPr>
          <p:nvPr/>
        </p:nvCxnSpPr>
        <p:spPr>
          <a:xfrm>
            <a:off x="1519084" y="5412658"/>
            <a:ext cx="9484562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67A6BB-04AA-4672-B707-8265661A430F}"/>
              </a:ext>
            </a:extLst>
          </p:cNvPr>
          <p:cNvSpPr txBox="1"/>
          <p:nvPr/>
        </p:nvSpPr>
        <p:spPr>
          <a:xfrm>
            <a:off x="11003646" y="5243381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No Effect</a:t>
            </a:r>
          </a:p>
        </p:txBody>
      </p:sp>
    </p:spTree>
    <p:extLst>
      <p:ext uri="{BB962C8B-B14F-4D97-AF65-F5344CB8AC3E}">
        <p14:creationId xmlns:p14="http://schemas.microsoft.com/office/powerpoint/2010/main" val="2765376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Kedron et al.</a:t>
            </a:r>
            <a:endParaRPr/>
          </a:p>
        </p:txBody>
      </p:sp>
      <p:sp>
        <p:nvSpPr>
          <p:cNvPr id="231" name="Google Shape;231;p10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/>
          </a:p>
        </p:txBody>
      </p:sp>
      <p:cxnSp>
        <p:nvCxnSpPr>
          <p:cNvPr id="232" name="Google Shape;232;p10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3" name="Google Shape;233;p10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15</a:t>
            </a:fld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34" name="Google Shape;234;p10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5" name="Google Shape;235;p10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Replication Outcomes</a:t>
            </a:r>
            <a:endParaRPr/>
          </a:p>
        </p:txBody>
      </p:sp>
      <p:sp>
        <p:nvSpPr>
          <p:cNvPr id="236" name="Google Shape;236;p10"/>
          <p:cNvSpPr txBox="1"/>
          <p:nvPr/>
        </p:nvSpPr>
        <p:spPr>
          <a:xfrm>
            <a:off x="354415" y="656943"/>
            <a:ext cx="1099061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moderating effect of connectivity on PA is generally consistent across dispersal distances </a:t>
            </a:r>
            <a:r>
              <a:rPr lang="en-US" sz="1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for Bird Phylogenetic Diversity </a:t>
            </a:r>
            <a:endParaRPr dirty="0"/>
          </a:p>
        </p:txBody>
      </p:sp>
      <p:sp>
        <p:nvSpPr>
          <p:cNvPr id="237" name="Google Shape;237;p10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Robustness Check of </a:t>
            </a:r>
            <a:r>
              <a:rPr lang="en-US" sz="2400" dirty="0">
                <a:latin typeface="Avenir"/>
                <a:ea typeface="Avenir"/>
                <a:cs typeface="Avenir"/>
                <a:sym typeface="Avenir"/>
              </a:rPr>
              <a:t>Moderating Effect</a:t>
            </a:r>
            <a:endParaRPr dirty="0"/>
          </a:p>
        </p:txBody>
      </p:sp>
      <p:cxnSp>
        <p:nvCxnSpPr>
          <p:cNvPr id="238" name="Google Shape;238;p10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074F940-6A15-41BF-9956-1A26352F5B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89"/>
          <a:stretch/>
        </p:blipFill>
        <p:spPr>
          <a:xfrm>
            <a:off x="827887" y="1443767"/>
            <a:ext cx="10159609" cy="465358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C485D7-13E0-478F-A490-D01030D2B2E4}"/>
              </a:ext>
            </a:extLst>
          </p:cNvPr>
          <p:cNvCxnSpPr>
            <a:cxnSpLocks/>
          </p:cNvCxnSpPr>
          <p:nvPr/>
        </p:nvCxnSpPr>
        <p:spPr>
          <a:xfrm>
            <a:off x="1519084" y="5412658"/>
            <a:ext cx="9099755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67A6BB-04AA-4672-B707-8265661A430F}"/>
              </a:ext>
            </a:extLst>
          </p:cNvPr>
          <p:cNvSpPr txBox="1"/>
          <p:nvPr/>
        </p:nvSpPr>
        <p:spPr>
          <a:xfrm>
            <a:off x="10692210" y="5243381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No Effect</a:t>
            </a:r>
          </a:p>
        </p:txBody>
      </p:sp>
    </p:spTree>
    <p:extLst>
      <p:ext uri="{BB962C8B-B14F-4D97-AF65-F5344CB8AC3E}">
        <p14:creationId xmlns:p14="http://schemas.microsoft.com/office/powerpoint/2010/main" val="1982407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7BBAC6-F822-40A7-A706-2434A36B1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412"/>
          <a:stretch/>
        </p:blipFill>
        <p:spPr>
          <a:xfrm>
            <a:off x="353785" y="1599470"/>
            <a:ext cx="11484429" cy="1829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A95AD3-D7E8-4254-9599-3CDD0DAE4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924"/>
          <a:stretch/>
        </p:blipFill>
        <p:spPr>
          <a:xfrm>
            <a:off x="353785" y="3672347"/>
            <a:ext cx="11484429" cy="2147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4C28D-BAFC-40C4-B205-3944DD24B42E}"/>
              </a:ext>
            </a:extLst>
          </p:cNvPr>
          <p:cNvSpPr txBox="1"/>
          <p:nvPr/>
        </p:nvSpPr>
        <p:spPr>
          <a:xfrm rot="16200000">
            <a:off x="-435855" y="3396786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Estimated Effects</a:t>
            </a:r>
          </a:p>
        </p:txBody>
      </p:sp>
      <p:sp>
        <p:nvSpPr>
          <p:cNvPr id="7" name="Google Shape;245;p11">
            <a:extLst>
              <a:ext uri="{FF2B5EF4-FFF2-40B4-BE49-F238E27FC236}">
                <a16:creationId xmlns:a16="http://schemas.microsoft.com/office/drawing/2014/main" id="{A864F3F2-18BB-4A88-B56C-ED42D5781C99}"/>
              </a:ext>
            </a:extLst>
          </p:cNvPr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Kedron et al.</a:t>
            </a:r>
            <a:endParaRPr/>
          </a:p>
        </p:txBody>
      </p:sp>
      <p:sp>
        <p:nvSpPr>
          <p:cNvPr id="8" name="Google Shape;246;p11">
            <a:extLst>
              <a:ext uri="{FF2B5EF4-FFF2-40B4-BE49-F238E27FC236}">
                <a16:creationId xmlns:a16="http://schemas.microsoft.com/office/drawing/2014/main" id="{DD32C7C5-FB1F-4B62-936A-8C03F805E743}"/>
              </a:ext>
            </a:extLst>
          </p:cNvPr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/>
          </a:p>
        </p:txBody>
      </p:sp>
      <p:cxnSp>
        <p:nvCxnSpPr>
          <p:cNvPr id="9" name="Google Shape;247;p11">
            <a:extLst>
              <a:ext uri="{FF2B5EF4-FFF2-40B4-BE49-F238E27FC236}">
                <a16:creationId xmlns:a16="http://schemas.microsoft.com/office/drawing/2014/main" id="{704A956C-A8C6-4327-B55C-2CFB1F763B92}"/>
              </a:ext>
            </a:extLst>
          </p:cNvPr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248;p11">
            <a:extLst>
              <a:ext uri="{FF2B5EF4-FFF2-40B4-BE49-F238E27FC236}">
                <a16:creationId xmlns:a16="http://schemas.microsoft.com/office/drawing/2014/main" id="{4EB3BA66-465A-41E6-A06C-B25715217A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16</a:t>
            </a:fld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1" name="Google Shape;249;p11">
            <a:extLst>
              <a:ext uri="{FF2B5EF4-FFF2-40B4-BE49-F238E27FC236}">
                <a16:creationId xmlns:a16="http://schemas.microsoft.com/office/drawing/2014/main" id="{F8611F52-9C58-4383-8AC9-E41EC84415D7}"/>
              </a:ext>
            </a:extLst>
          </p:cNvPr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250;p11">
            <a:extLst>
              <a:ext uri="{FF2B5EF4-FFF2-40B4-BE49-F238E27FC236}">
                <a16:creationId xmlns:a16="http://schemas.microsoft.com/office/drawing/2014/main" id="{AA46A602-3D9B-4707-933D-2855413F253C}"/>
              </a:ext>
            </a:extLst>
          </p:cNvPr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Next Steps</a:t>
            </a:r>
            <a:endParaRPr/>
          </a:p>
        </p:txBody>
      </p:sp>
      <p:sp>
        <p:nvSpPr>
          <p:cNvPr id="13" name="Google Shape;251;p11">
            <a:extLst>
              <a:ext uri="{FF2B5EF4-FFF2-40B4-BE49-F238E27FC236}">
                <a16:creationId xmlns:a16="http://schemas.microsoft.com/office/drawing/2014/main" id="{B71A3F1E-E25E-439E-B7D6-04FB747BB881}"/>
              </a:ext>
            </a:extLst>
          </p:cNvPr>
          <p:cNvSpPr txBox="1"/>
          <p:nvPr/>
        </p:nvSpPr>
        <p:spPr>
          <a:xfrm>
            <a:off x="354415" y="656943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Inconsistency in effect estimates observed across dispersal distances for functional and species richness measures</a:t>
            </a:r>
            <a:endParaRPr dirty="0"/>
          </a:p>
        </p:txBody>
      </p:sp>
      <p:sp>
        <p:nvSpPr>
          <p:cNvPr id="14" name="Google Shape;252;p11">
            <a:extLst>
              <a:ext uri="{FF2B5EF4-FFF2-40B4-BE49-F238E27FC236}">
                <a16:creationId xmlns:a16="http://schemas.microsoft.com/office/drawing/2014/main" id="{87B17252-BAFB-4596-B479-0DF5CFDD9CC1}"/>
              </a:ext>
            </a:extLst>
          </p:cNvPr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Further Robustness Checks</a:t>
            </a:r>
            <a:endParaRPr dirty="0"/>
          </a:p>
        </p:txBody>
      </p:sp>
      <p:cxnSp>
        <p:nvCxnSpPr>
          <p:cNvPr id="15" name="Google Shape;253;p11">
            <a:extLst>
              <a:ext uri="{FF2B5EF4-FFF2-40B4-BE49-F238E27FC236}">
                <a16:creationId xmlns:a16="http://schemas.microsoft.com/office/drawing/2014/main" id="{1FF1CBF8-49BD-4FCB-80C8-69A8B3EC9C21}"/>
              </a:ext>
            </a:extLst>
          </p:cNvPr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32315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EDC5C6-0CE8-43DE-83BA-A4AD29B83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174" y="1319719"/>
            <a:ext cx="5541759" cy="4838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7BF3B0-AA39-49DE-B7FF-DE065382F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07" y="714632"/>
            <a:ext cx="42100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Kedron et al.</a:t>
            </a:r>
            <a:endParaRPr sz="1200">
              <a:latin typeface="Avenir LT Std 35 Light" panose="020B0402020203020204" pitchFamily="34" charset="0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 sz="1200" dirty="0">
              <a:latin typeface="Avenir LT Std 35 Light" panose="020B0402020203020204" pitchFamily="34" charset="0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2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2</a:t>
            </a:fld>
            <a:endParaRPr>
              <a:solidFill>
                <a:schemeClr val="dk1"/>
              </a:solidFill>
              <a:latin typeface="Avenir LT Std 35 Light" panose="020B0402020203020204" pitchFamily="34" charset="0"/>
              <a:ea typeface="Avenir"/>
              <a:cs typeface="Avenir"/>
              <a:sym typeface="Avenir"/>
            </a:endParaRPr>
          </a:p>
        </p:txBody>
      </p:sp>
      <p:cxnSp>
        <p:nvCxnSpPr>
          <p:cNvPr id="104" name="Google Shape;104;p2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" name="Google Shape;105;p2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Original Analysis</a:t>
            </a:r>
            <a:endParaRPr sz="1200" dirty="0">
              <a:latin typeface="Avenir LT Std 35 Light" panose="020B0402020203020204" pitchFamily="34" charset="0"/>
            </a:endParaRPr>
          </a:p>
        </p:txBody>
      </p:sp>
      <p:cxnSp>
        <p:nvCxnSpPr>
          <p:cNvPr id="106" name="Google Shape;106;p2"/>
          <p:cNvCxnSpPr/>
          <p:nvPr/>
        </p:nvCxnSpPr>
        <p:spPr>
          <a:xfrm>
            <a:off x="451535" y="1885950"/>
            <a:ext cx="0" cy="585731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" name="Google Shape;107;p2"/>
          <p:cNvSpPr txBox="1"/>
          <p:nvPr/>
        </p:nvSpPr>
        <p:spPr>
          <a:xfrm>
            <a:off x="577265" y="1794094"/>
            <a:ext cx="762497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30x30</a:t>
            </a:r>
            <a:endParaRPr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Target 3 of the Kunming-Montreal Global Biodiversity Framework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577265" y="2797314"/>
            <a:ext cx="11037469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Ensure and enable that by 2030 at least 30% of terrestrial and inland water areas, and of coastal and marine areas, especially areas of particular importance for biodiversity and ecosystem functions and services, are effectively conserved and managed through </a:t>
            </a:r>
            <a:r>
              <a:rPr lang="en-US" sz="2000" i="1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ecologically representative, well-connected and equitably governed systems of protected areas and other effective area-based conservation measures</a:t>
            </a:r>
            <a:r>
              <a:rPr lang="en-US" sz="2000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, …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/>
        </p:nvSpPr>
        <p:spPr>
          <a:xfrm>
            <a:off x="274322" y="6444476"/>
            <a:ext cx="110713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Kedron et al.</a:t>
            </a:r>
            <a:endParaRPr sz="1200">
              <a:latin typeface="Avenir LT Std 35 Light" panose="020B0402020203020204" pitchFamily="34" charset="0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388596" y="6450060"/>
            <a:ext cx="48038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 sz="1200" dirty="0">
              <a:latin typeface="Avenir LT Std 35 Light" panose="020B0402020203020204" pitchFamily="34" charset="0"/>
            </a:endParaRPr>
          </a:p>
        </p:txBody>
      </p:sp>
      <p:cxnSp>
        <p:nvCxnSpPr>
          <p:cNvPr id="115" name="Google Shape;115;p3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3</a:t>
            </a:fld>
            <a:endParaRPr>
              <a:solidFill>
                <a:schemeClr val="dk1"/>
              </a:solidFill>
              <a:latin typeface="Avenir LT Std 35 Light" panose="020B0402020203020204" pitchFamily="34" charset="0"/>
              <a:ea typeface="Avenir"/>
              <a:cs typeface="Avenir"/>
              <a:sym typeface="Avenir"/>
            </a:endParaRPr>
          </a:p>
        </p:txBody>
      </p:sp>
      <p:cxnSp>
        <p:nvCxnSpPr>
          <p:cNvPr id="117" name="Google Shape;117;p3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" name="Google Shape;118;p3"/>
          <p:cNvSpPr txBox="1"/>
          <p:nvPr/>
        </p:nvSpPr>
        <p:spPr>
          <a:xfrm>
            <a:off x="7150561" y="6455293"/>
            <a:ext cx="437181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Original Analysis</a:t>
            </a:r>
            <a:endParaRPr sz="1200">
              <a:latin typeface="Avenir LT Std 35 Light" panose="020B0402020203020204" pitchFamily="34" charset="0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354415" y="645368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Analysis and key claims of the original study 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venir"/>
                <a:sym typeface="Avenir"/>
              </a:rPr>
              <a:t>Brodie et al. (2023)</a:t>
            </a:r>
            <a:endParaRPr dirty="0">
              <a:latin typeface="Avenir LT Std 45 Book" panose="020B0502020203020204" pitchFamily="34" charset="0"/>
            </a:endParaRPr>
          </a:p>
        </p:txBody>
      </p:sp>
      <p:cxnSp>
        <p:nvCxnSpPr>
          <p:cNvPr id="121" name="Google Shape;121;p3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2" name="Google Shape;122;p3"/>
          <p:cNvGrpSpPr/>
          <p:nvPr/>
        </p:nvGrpSpPr>
        <p:grpSpPr>
          <a:xfrm>
            <a:off x="7068661" y="1042010"/>
            <a:ext cx="4978312" cy="4657159"/>
            <a:chOff x="274321" y="1382828"/>
            <a:chExt cx="4978312" cy="4657159"/>
          </a:xfrm>
        </p:grpSpPr>
        <p:pic>
          <p:nvPicPr>
            <p:cNvPr id="123" name="Google Shape;123;p3"/>
            <p:cNvPicPr preferRelativeResize="0"/>
            <p:nvPr/>
          </p:nvPicPr>
          <p:blipFill rotWithShape="1">
            <a:blip r:embed="rId3">
              <a:alphaModFix/>
            </a:blip>
            <a:srcRect l="11199" r="30613" b="8784"/>
            <a:stretch/>
          </p:blipFill>
          <p:spPr>
            <a:xfrm>
              <a:off x="274321" y="1382828"/>
              <a:ext cx="4893709" cy="46571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3"/>
            <p:cNvSpPr/>
            <p:nvPr/>
          </p:nvSpPr>
          <p:spPr>
            <a:xfrm>
              <a:off x="4349808" y="4175218"/>
              <a:ext cx="902825" cy="186476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3"/>
          <p:cNvSpPr txBox="1"/>
          <p:nvPr/>
        </p:nvSpPr>
        <p:spPr>
          <a:xfrm>
            <a:off x="7053615" y="5618489"/>
            <a:ext cx="490875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 Fig. 2 | Directed acyclic graph of bird and mammal diversity in relation to exposure variables and covariates</a:t>
            </a:r>
            <a:endParaRPr b="1" dirty="0"/>
          </a:p>
        </p:txBody>
      </p:sp>
      <p:sp>
        <p:nvSpPr>
          <p:cNvPr id="126" name="Google Shape;126;p3"/>
          <p:cNvSpPr txBox="1"/>
          <p:nvPr/>
        </p:nvSpPr>
        <p:spPr>
          <a:xfrm>
            <a:off x="354415" y="1573963"/>
            <a:ext cx="6201165" cy="3593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Brodie et al. demonstrated the efficacy of terrestrial protected areas (PA) for conserving bird biodiversity while accounting for the confounding effects of 3D forest structure and accessibility.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Predictors</a:t>
            </a:r>
            <a:endParaRPr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PA	     Sample site inside/outside Protected Area</a:t>
            </a:r>
            <a:endParaRPr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Forest	     Canopy height </a:t>
            </a:r>
            <a:r>
              <a:rPr lang="en-US" sz="1600" i="1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(habitat quality)</a:t>
            </a:r>
            <a:endParaRPr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Access	     Circuit theory derived measure </a:t>
            </a:r>
            <a:r>
              <a:rPr lang="en-US" sz="1600" i="1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(hunting pressure)</a:t>
            </a:r>
            <a:endParaRPr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HDI	     Human development index</a:t>
            </a:r>
            <a:endParaRPr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Response</a:t>
            </a:r>
            <a:endParaRPr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Diversity	     Functional Richness, Species Richness, 	  	     Phylogenetic Diversity	</a:t>
            </a:r>
            <a:endParaRPr dirty="0">
              <a:latin typeface="Avenir LT Std 35 Light" panose="020B0402020203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/>
          <p:nvPr/>
        </p:nvSpPr>
        <p:spPr>
          <a:xfrm>
            <a:off x="274322" y="6444476"/>
            <a:ext cx="110713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Kedron et al.</a:t>
            </a:r>
            <a:endParaRPr sz="1100">
              <a:latin typeface="Avenir LT Std 35 Light" panose="020B0402020203020204" pitchFamily="34" charset="0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1388596" y="6450060"/>
            <a:ext cx="480385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 sz="1100" dirty="0">
              <a:latin typeface="Avenir LT Std 35 Light" panose="020B0402020203020204" pitchFamily="34" charset="0"/>
            </a:endParaRPr>
          </a:p>
        </p:txBody>
      </p:sp>
      <p:cxnSp>
        <p:nvCxnSpPr>
          <p:cNvPr id="133" name="Google Shape;133;p4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p4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4</a:t>
            </a:fld>
            <a:endParaRPr sz="1100">
              <a:solidFill>
                <a:schemeClr val="dk1"/>
              </a:solidFill>
              <a:latin typeface="Avenir LT Std 35 Light" panose="020B0402020203020204" pitchFamily="34" charset="0"/>
              <a:ea typeface="Avenir"/>
              <a:cs typeface="Avenir"/>
              <a:sym typeface="Avenir"/>
            </a:endParaRPr>
          </a:p>
        </p:txBody>
      </p:sp>
      <p:cxnSp>
        <p:nvCxnSpPr>
          <p:cNvPr id="135" name="Google Shape;135;p4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6" name="Google Shape;136;p4"/>
          <p:cNvSpPr txBox="1"/>
          <p:nvPr/>
        </p:nvSpPr>
        <p:spPr>
          <a:xfrm>
            <a:off x="7150561" y="6455293"/>
            <a:ext cx="4371817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Original Analysis</a:t>
            </a:r>
            <a:endParaRPr sz="1100" dirty="0">
              <a:latin typeface="Avenir LT Std 35 Light" panose="020B0402020203020204" pitchFamily="34" charset="0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354415" y="645368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Analysis and key claims of the original study 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venir"/>
                <a:sym typeface="Avenir"/>
              </a:rPr>
              <a:t>Brodie et al. (2023)</a:t>
            </a:r>
            <a:endParaRPr dirty="0">
              <a:latin typeface="Avenir LT Std 45 Book" panose="020B0502020203020204" pitchFamily="34" charset="0"/>
            </a:endParaRPr>
          </a:p>
        </p:txBody>
      </p:sp>
      <p:cxnSp>
        <p:nvCxnSpPr>
          <p:cNvPr id="139" name="Google Shape;139;p4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EB49C01-4C05-4A9A-9DA9-65FD583D5A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01"/>
          <a:stretch/>
        </p:blipFill>
        <p:spPr>
          <a:xfrm>
            <a:off x="256912" y="1218640"/>
            <a:ext cx="4301983" cy="49307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E4DBA42-BE70-42E3-9C77-1426190CB46F}"/>
              </a:ext>
            </a:extLst>
          </p:cNvPr>
          <p:cNvGrpSpPr/>
          <p:nvPr/>
        </p:nvGrpSpPr>
        <p:grpSpPr>
          <a:xfrm>
            <a:off x="5374036" y="1286612"/>
            <a:ext cx="6661443" cy="5107054"/>
            <a:chOff x="5151614" y="1288826"/>
            <a:chExt cx="6661443" cy="5107054"/>
          </a:xfrm>
        </p:grpSpPr>
        <p:pic>
          <p:nvPicPr>
            <p:cNvPr id="140" name="Google Shape;140;p4"/>
            <p:cNvPicPr preferRelativeResize="0"/>
            <p:nvPr/>
          </p:nvPicPr>
          <p:blipFill rotWithShape="1">
            <a:blip r:embed="rId4">
              <a:alphaModFix/>
            </a:blip>
            <a:srcRect b="6970"/>
            <a:stretch/>
          </p:blipFill>
          <p:spPr>
            <a:xfrm>
              <a:off x="5209281" y="1288826"/>
              <a:ext cx="5714092" cy="43707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E0FC8CF-820B-4C1D-B9F6-A8387406F53A}"/>
                </a:ext>
              </a:extLst>
            </p:cNvPr>
            <p:cNvSpPr txBox="1"/>
            <p:nvPr/>
          </p:nvSpPr>
          <p:spPr>
            <a:xfrm>
              <a:off x="5151614" y="5964993"/>
              <a:ext cx="66614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+mn-lt"/>
                </a:rPr>
                <a:t>(a-c) violin plots of biodiversity, (d-f) Spatial mixed effects regression on propensity score </a:t>
              </a:r>
            </a:p>
            <a:p>
              <a:r>
                <a:rPr lang="en-US" sz="1100" dirty="0">
                  <a:latin typeface="+mn-lt"/>
                </a:rPr>
                <a:t>matched data </a:t>
              </a:r>
            </a:p>
          </p:txBody>
        </p:sp>
        <p:pic>
          <p:nvPicPr>
            <p:cNvPr id="16" name="Google Shape;140;p4">
              <a:extLst>
                <a:ext uri="{FF2B5EF4-FFF2-40B4-BE49-F238E27FC236}">
                  <a16:creationId xmlns:a16="http://schemas.microsoft.com/office/drawing/2014/main" id="{F881C58B-09AE-458D-BDF3-C3654C8611C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94347"/>
            <a:stretch/>
          </p:blipFill>
          <p:spPr>
            <a:xfrm>
              <a:off x="5209281" y="5785698"/>
              <a:ext cx="4745819" cy="2222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Kedron et al.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 dirty="0">
              <a:latin typeface="Avenir LT Std 35 Light" panose="020B0402020203020204" pitchFamily="34" charset="0"/>
            </a:endParaRPr>
          </a:p>
        </p:txBody>
      </p:sp>
      <p:cxnSp>
        <p:nvCxnSpPr>
          <p:cNvPr id="148" name="Google Shape;148;p5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" name="Google Shape;149;p5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5</a:t>
            </a:fld>
            <a:endParaRPr>
              <a:solidFill>
                <a:schemeClr val="dk1"/>
              </a:solidFill>
              <a:latin typeface="Avenir LT Std 35 Light" panose="020B0402020203020204" pitchFamily="34" charset="0"/>
              <a:ea typeface="Avenir"/>
              <a:cs typeface="Avenir"/>
              <a:sym typeface="Avenir"/>
            </a:endParaRPr>
          </a:p>
        </p:txBody>
      </p:sp>
      <p:cxnSp>
        <p:nvCxnSpPr>
          <p:cNvPr id="150" name="Google Shape;150;p5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5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Original Analysis</a:t>
            </a:r>
            <a:endParaRPr>
              <a:latin typeface="Avenir LT Std 35 Light" panose="020B0402020203020204" pitchFamily="34" charset="0"/>
            </a:endParaRPr>
          </a:p>
        </p:txBody>
      </p:sp>
      <p:cxnSp>
        <p:nvCxnSpPr>
          <p:cNvPr id="152" name="Google Shape;152;p5"/>
          <p:cNvCxnSpPr/>
          <p:nvPr/>
        </p:nvCxnSpPr>
        <p:spPr>
          <a:xfrm>
            <a:off x="451535" y="1885950"/>
            <a:ext cx="0" cy="585731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5"/>
          <p:cNvSpPr txBox="1"/>
          <p:nvPr/>
        </p:nvSpPr>
        <p:spPr>
          <a:xfrm>
            <a:off x="577265" y="1794094"/>
            <a:ext cx="762497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30x30</a:t>
            </a:r>
            <a:endParaRPr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Target 3 of the Kunming-Montreal Global Biodiversity Framework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577265" y="2797314"/>
            <a:ext cx="11037469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Ensure and enable that by 2030 at least 30% of terrestrial and inland water areas, and of coastal and marine areas, especially areas of particular importance for biodiversity and ecosystem functions and services, are effectively conserved and managed through </a:t>
            </a:r>
            <a:r>
              <a:rPr lang="en-US" sz="2000" i="1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ecologically representative, </a:t>
            </a:r>
            <a:r>
              <a:rPr lang="en-US" sz="2000" b="1" i="1" u="sng">
                <a:solidFill>
                  <a:srgbClr val="C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well-connected</a:t>
            </a:r>
            <a:r>
              <a:rPr lang="en-US" sz="2000" i="1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and equitably governed systems of protected areas and other effective area-based conservation measures</a:t>
            </a:r>
            <a:r>
              <a:rPr lang="en-US" sz="20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, …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21;p9">
            <a:extLst>
              <a:ext uri="{FF2B5EF4-FFF2-40B4-BE49-F238E27FC236}">
                <a16:creationId xmlns:a16="http://schemas.microsoft.com/office/drawing/2014/main" id="{E63E641E-C92B-43A2-8468-85BF7B9614C5}"/>
              </a:ext>
            </a:extLst>
          </p:cNvPr>
          <p:cNvSpPr txBox="1"/>
          <p:nvPr/>
        </p:nvSpPr>
        <p:spPr>
          <a:xfrm>
            <a:off x="354416" y="518918"/>
            <a:ext cx="979643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Matching effect estimates observed across studies</a:t>
            </a:r>
            <a:endParaRPr sz="1600" dirty="0">
              <a:latin typeface="Avenir LT Std 35 Light" panose="020B0402020203020204" pitchFamily="34" charset="0"/>
            </a:endParaRPr>
          </a:p>
        </p:txBody>
      </p:sp>
      <p:sp>
        <p:nvSpPr>
          <p:cNvPr id="13" name="Google Shape;222;p9">
            <a:extLst>
              <a:ext uri="{FF2B5EF4-FFF2-40B4-BE49-F238E27FC236}">
                <a16:creationId xmlns:a16="http://schemas.microsoft.com/office/drawing/2014/main" id="{1A138711-E01E-4EFB-958C-9BF72DA39C40}"/>
              </a:ext>
            </a:extLst>
          </p:cNvPr>
          <p:cNvSpPr txBox="1"/>
          <p:nvPr/>
        </p:nvSpPr>
        <p:spPr>
          <a:xfrm>
            <a:off x="354416" y="136895"/>
            <a:ext cx="773639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rial" panose="020B0604020202020204" pitchFamily="34" charset="0"/>
                <a:sym typeface="Avenir"/>
              </a:rPr>
              <a:t>Computational Reproduction</a:t>
            </a:r>
            <a:endParaRPr sz="2400" dirty="0"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Google Shape;223;p9">
            <a:extLst>
              <a:ext uri="{FF2B5EF4-FFF2-40B4-BE49-F238E27FC236}">
                <a16:creationId xmlns:a16="http://schemas.microsoft.com/office/drawing/2014/main" id="{B94DB1D8-CC1C-4071-8CB4-19CAB24E8D6E}"/>
              </a:ext>
            </a:extLst>
          </p:cNvPr>
          <p:cNvCxnSpPr>
            <a:cxnSpLocks/>
          </p:cNvCxnSpPr>
          <p:nvPr/>
        </p:nvCxnSpPr>
        <p:spPr>
          <a:xfrm>
            <a:off x="274322" y="209723"/>
            <a:ext cx="0" cy="585159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D2A0242-40FD-4D9E-B7DF-3DB3EA997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77" t="11986" b="4012"/>
          <a:stretch/>
        </p:blipFill>
        <p:spPr>
          <a:xfrm>
            <a:off x="2744357" y="1535888"/>
            <a:ext cx="6471023" cy="47781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7B7295D-45D7-49B2-A921-AF7F1255E8D8}"/>
              </a:ext>
            </a:extLst>
          </p:cNvPr>
          <p:cNvGrpSpPr/>
          <p:nvPr/>
        </p:nvGrpSpPr>
        <p:grpSpPr>
          <a:xfrm>
            <a:off x="9437465" y="5568348"/>
            <a:ext cx="1355040" cy="562968"/>
            <a:chOff x="7895979" y="1700182"/>
            <a:chExt cx="1355040" cy="56296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E5E2B23-21F1-4139-BE0C-FD6100308145}"/>
                </a:ext>
              </a:extLst>
            </p:cNvPr>
            <p:cNvSpPr/>
            <p:nvPr/>
          </p:nvSpPr>
          <p:spPr>
            <a:xfrm>
              <a:off x="7895979" y="1813730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B1E6129-4CA3-42EF-BDEF-C57AEE9B34B9}"/>
                </a:ext>
              </a:extLst>
            </p:cNvPr>
            <p:cNvSpPr txBox="1"/>
            <p:nvPr/>
          </p:nvSpPr>
          <p:spPr>
            <a:xfrm>
              <a:off x="8051652" y="1700182"/>
              <a:ext cx="119936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rgbClr val="FF0000"/>
                  </a:solidFill>
                  <a:latin typeface="Avenir LT Std 45 Book" panose="020B0502020203020204" pitchFamily="34" charset="0"/>
                </a:rPr>
                <a:t>Reproduction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24789B-0B1B-4DB3-BA80-D1CDB5F4B8DB}"/>
                </a:ext>
              </a:extLst>
            </p:cNvPr>
            <p:cNvSpPr txBox="1"/>
            <p:nvPr/>
          </p:nvSpPr>
          <p:spPr>
            <a:xfrm>
              <a:off x="8051652" y="1970762"/>
              <a:ext cx="109677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venir LT Std 45 Book" panose="020B0502020203020204" pitchFamily="34" charset="0"/>
                </a:rPr>
                <a:t>Brodie et al.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A0CF8F-4513-4439-9365-3C2F4C563CE2}"/>
                </a:ext>
              </a:extLst>
            </p:cNvPr>
            <p:cNvSpPr/>
            <p:nvPr/>
          </p:nvSpPr>
          <p:spPr>
            <a:xfrm>
              <a:off x="7895979" y="2084310"/>
              <a:ext cx="80683" cy="806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A7DCC2B-DE20-4879-88C5-A91B0FC2205F}"/>
              </a:ext>
            </a:extLst>
          </p:cNvPr>
          <p:cNvSpPr txBox="1"/>
          <p:nvPr/>
        </p:nvSpPr>
        <p:spPr>
          <a:xfrm>
            <a:off x="5423311" y="6304695"/>
            <a:ext cx="1553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Estimate of effect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BBCCA5-A02B-463B-9FE5-DD926254FACC}"/>
              </a:ext>
            </a:extLst>
          </p:cNvPr>
          <p:cNvSpPr txBox="1"/>
          <p:nvPr/>
        </p:nvSpPr>
        <p:spPr>
          <a:xfrm>
            <a:off x="1370263" y="1909091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Protected Area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BC5FB2-39CD-465B-845A-E1FEC1CCA04E}"/>
              </a:ext>
            </a:extLst>
          </p:cNvPr>
          <p:cNvSpPr txBox="1"/>
          <p:nvPr/>
        </p:nvSpPr>
        <p:spPr>
          <a:xfrm>
            <a:off x="804402" y="2795592"/>
            <a:ext cx="19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Forest Canopy Height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A94CAF-5F1D-4818-A382-DBA25FE62408}"/>
              </a:ext>
            </a:extLst>
          </p:cNvPr>
          <p:cNvSpPr txBox="1"/>
          <p:nvPr/>
        </p:nvSpPr>
        <p:spPr>
          <a:xfrm>
            <a:off x="1214771" y="3655146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Site Accessibility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52B49E-FC8E-4F4A-AB90-6FD64F0DA24C}"/>
              </a:ext>
            </a:extLst>
          </p:cNvPr>
          <p:cNvSpPr txBox="1"/>
          <p:nvPr/>
        </p:nvSpPr>
        <p:spPr>
          <a:xfrm>
            <a:off x="2210236" y="4570328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HDI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6F2D86-64C5-4C35-9AC7-266F3DCEB3FD}"/>
              </a:ext>
            </a:extLst>
          </p:cNvPr>
          <p:cNvSpPr txBox="1"/>
          <p:nvPr/>
        </p:nvSpPr>
        <p:spPr>
          <a:xfrm>
            <a:off x="1844752" y="5442192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Intercept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BD42BA-651A-4DBE-B098-95DE3016CFB1}"/>
              </a:ext>
            </a:extLst>
          </p:cNvPr>
          <p:cNvSpPr txBox="1"/>
          <p:nvPr/>
        </p:nvSpPr>
        <p:spPr>
          <a:xfrm>
            <a:off x="2744357" y="1239456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Functional Richness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9E7273-D831-4DE8-9339-7CFD4E08CF24}"/>
              </a:ext>
            </a:extLst>
          </p:cNvPr>
          <p:cNvSpPr txBox="1"/>
          <p:nvPr/>
        </p:nvSpPr>
        <p:spPr>
          <a:xfrm>
            <a:off x="4875184" y="1239455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Phylogenetic Diversity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B3FA90-2D08-4B44-8FE7-FEF1B488F939}"/>
              </a:ext>
            </a:extLst>
          </p:cNvPr>
          <p:cNvSpPr txBox="1"/>
          <p:nvPr/>
        </p:nvSpPr>
        <p:spPr>
          <a:xfrm>
            <a:off x="7034819" y="1239455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Species Richness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C82230-D1D0-41EB-BA77-DF67E2CA4243}"/>
              </a:ext>
            </a:extLst>
          </p:cNvPr>
          <p:cNvSpPr txBox="1"/>
          <p:nvPr/>
        </p:nvSpPr>
        <p:spPr>
          <a:xfrm>
            <a:off x="8786705" y="1564559"/>
            <a:ext cx="2209259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Avenir LT Std 45 Book" panose="020B0502020203020204" pitchFamily="34" charset="0"/>
              </a:rPr>
              <a:t>Positive effect of protected</a:t>
            </a:r>
          </a:p>
          <a:p>
            <a:r>
              <a:rPr lang="en-US" sz="1300" dirty="0">
                <a:latin typeface="Avenir LT Std 45 Book" panose="020B0502020203020204" pitchFamily="34" charset="0"/>
              </a:rPr>
              <a:t>Area conservation on </a:t>
            </a:r>
          </a:p>
          <a:p>
            <a:r>
              <a:rPr lang="en-US" sz="1300" dirty="0">
                <a:latin typeface="Avenir LT Std 45 Book" panose="020B0502020203020204" pitchFamily="34" charset="0"/>
              </a:rPr>
              <a:t>tropical bird biodiversity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C7D0A2-BF78-4148-9387-188D745AD142}"/>
              </a:ext>
            </a:extLst>
          </p:cNvPr>
          <p:cNvCxnSpPr>
            <a:cxnSpLocks/>
          </p:cNvCxnSpPr>
          <p:nvPr/>
        </p:nvCxnSpPr>
        <p:spPr>
          <a:xfrm flipV="1">
            <a:off x="8089557" y="1909091"/>
            <a:ext cx="609600" cy="1538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Kedron et al.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173" name="Google Shape;173;p7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>
              <a:latin typeface="Avenir LT Std 35 Light" panose="020B0402020203020204" pitchFamily="34" charset="0"/>
            </a:endParaRPr>
          </a:p>
        </p:txBody>
      </p:sp>
      <p:cxnSp>
        <p:nvCxnSpPr>
          <p:cNvPr id="174" name="Google Shape;174;p7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7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7</a:t>
            </a:fld>
            <a:endParaRPr>
              <a:solidFill>
                <a:schemeClr val="dk1"/>
              </a:solidFill>
              <a:latin typeface="Avenir LT Std 35 Light" panose="020B0402020203020204" pitchFamily="34" charset="0"/>
              <a:ea typeface="Avenir"/>
              <a:cs typeface="Avenir"/>
              <a:sym typeface="Avenir"/>
            </a:endParaRPr>
          </a:p>
        </p:txBody>
      </p:sp>
      <p:cxnSp>
        <p:nvCxnSpPr>
          <p:cNvPr id="176" name="Google Shape;176;p7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7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Computational Reproduction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354415" y="656943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We identified a series of minor issues and areas of concern in the original analysis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venir"/>
                <a:sym typeface="Avenir"/>
              </a:rPr>
              <a:t>Reproducibility</a:t>
            </a:r>
            <a:r>
              <a:rPr lang="en-US" sz="24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Check</a:t>
            </a:r>
            <a:endParaRPr dirty="0"/>
          </a:p>
        </p:txBody>
      </p:sp>
      <p:cxnSp>
        <p:nvCxnSpPr>
          <p:cNvPr id="180" name="Google Shape;180;p7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" name="Google Shape;181;p7"/>
          <p:cNvSpPr txBox="1"/>
          <p:nvPr/>
        </p:nvSpPr>
        <p:spPr>
          <a:xfrm>
            <a:off x="354415" y="1959425"/>
            <a:ext cx="2056388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Minor Concern</a:t>
            </a:r>
            <a:endParaRPr sz="2200" dirty="0">
              <a:latin typeface="Avenir LT Std 35 Light" panose="020B0402020203020204" pitchFamily="34" charset="0"/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274320" y="4125272"/>
            <a:ext cx="2674824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Moderate Concern</a:t>
            </a:r>
            <a:endParaRPr sz="2200" dirty="0">
              <a:latin typeface="Avenir LT Std 35 Light" panose="020B0402020203020204" pitchFamily="34" charset="0"/>
            </a:endParaRPr>
          </a:p>
        </p:txBody>
      </p:sp>
      <p:sp>
        <p:nvSpPr>
          <p:cNvPr id="183" name="Google Shape;183;p7"/>
          <p:cNvSpPr txBox="1"/>
          <p:nvPr/>
        </p:nvSpPr>
        <p:spPr>
          <a:xfrm>
            <a:off x="354415" y="2361108"/>
            <a:ext cx="1688569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Omission</a:t>
            </a:r>
            <a:endParaRPr sz="1800"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Construction</a:t>
            </a:r>
            <a:endParaRPr sz="1800"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Spatial</a:t>
            </a:r>
            <a:endParaRPr sz="1800" dirty="0">
              <a:solidFill>
                <a:schemeClr val="dk1"/>
              </a:solidFill>
              <a:latin typeface="Avenir LT Std 35 Light" panose="020B0402020203020204" pitchFamily="34" charset="0"/>
              <a:ea typeface="Avenir"/>
              <a:cs typeface="Avenir"/>
              <a:sym typeface="Avenir"/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274321" y="4571964"/>
            <a:ext cx="1992176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Standardization</a:t>
            </a:r>
            <a:endParaRPr sz="1800"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Leverage</a:t>
            </a:r>
            <a:endParaRPr sz="1800" dirty="0">
              <a:latin typeface="Avenir LT Std 35 Light" panose="020B0402020203020204" pitchFamily="34" charset="0"/>
            </a:endParaRPr>
          </a:p>
        </p:txBody>
      </p:sp>
      <p:sp>
        <p:nvSpPr>
          <p:cNvPr id="185" name="Google Shape;185;p7"/>
          <p:cNvSpPr txBox="1"/>
          <p:nvPr/>
        </p:nvSpPr>
        <p:spPr>
          <a:xfrm>
            <a:off x="2604191" y="2361108"/>
            <a:ext cx="9325634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Brodie et al. did not include HDI measures in the public data file </a:t>
            </a:r>
            <a:endParaRPr sz="1800"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Procedures to construct GEDI predictors were not provided in public code</a:t>
            </a:r>
            <a:endParaRPr sz="1800"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Information about projections and distance calculations was omitted</a:t>
            </a:r>
          </a:p>
          <a:p>
            <a:pPr>
              <a:spcBef>
                <a:spcPts val="600"/>
              </a:spcBef>
            </a:pPr>
            <a:r>
              <a:rPr lang="en-US" sz="1800" i="1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Accounted for, but did not test for remaining spatial structure in model residuals</a:t>
            </a:r>
            <a:endParaRPr lang="en-US" sz="1800"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latin typeface="Avenir LT Std 35 Light" panose="020B0402020203020204" pitchFamily="34" charset="0"/>
            </a:endParaRPr>
          </a:p>
        </p:txBody>
      </p:sp>
      <p:sp>
        <p:nvSpPr>
          <p:cNvPr id="186" name="Google Shape;186;p7"/>
          <p:cNvSpPr txBox="1"/>
          <p:nvPr/>
        </p:nvSpPr>
        <p:spPr>
          <a:xfrm>
            <a:off x="2604191" y="4572164"/>
            <a:ext cx="9087658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Brodie et al. centered variables on complete dataset, but regressed on subset</a:t>
            </a:r>
            <a:endParaRPr sz="1800"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Removed outliers based on complete dataset, but regressed on subset</a:t>
            </a:r>
            <a:endParaRPr sz="1800" dirty="0">
              <a:latin typeface="Avenir LT Std 35 Light" panose="020B0402020203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Kedron et al.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 dirty="0">
              <a:latin typeface="Avenir LT Std 35 Light" panose="020B0402020203020204" pitchFamily="34" charset="0"/>
            </a:endParaRPr>
          </a:p>
        </p:txBody>
      </p:sp>
      <p:cxnSp>
        <p:nvCxnSpPr>
          <p:cNvPr id="194" name="Google Shape;194;p8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" name="Google Shape;195;p8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8</a:t>
            </a:fld>
            <a:endParaRPr>
              <a:solidFill>
                <a:schemeClr val="dk1"/>
              </a:solidFill>
              <a:latin typeface="Avenir LT Std 35 Light" panose="020B0402020203020204" pitchFamily="34" charset="0"/>
              <a:ea typeface="Avenir"/>
              <a:cs typeface="Avenir"/>
              <a:sym typeface="Avenir"/>
            </a:endParaRPr>
          </a:p>
        </p:txBody>
      </p:sp>
      <p:cxnSp>
        <p:nvCxnSpPr>
          <p:cNvPr id="196" name="Google Shape;196;p8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8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Replication Attempt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354415" y="656943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Introduce connectivity as a predictor of biodiversity and moderator of PA efficacy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venir"/>
                <a:sym typeface="Avenir"/>
              </a:rPr>
              <a:t>Replication Design</a:t>
            </a:r>
            <a:endParaRPr dirty="0">
              <a:latin typeface="Avenir LT Std 45 Book" panose="020B0502020203020204" pitchFamily="34" charset="0"/>
            </a:endParaRPr>
          </a:p>
        </p:txBody>
      </p:sp>
      <p:cxnSp>
        <p:nvCxnSpPr>
          <p:cNvPr id="200" name="Google Shape;200;p8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01" name="Google Shape;201;p8"/>
          <p:cNvGrpSpPr/>
          <p:nvPr/>
        </p:nvGrpSpPr>
        <p:grpSpPr>
          <a:xfrm>
            <a:off x="320282" y="1289789"/>
            <a:ext cx="5872173" cy="4646191"/>
            <a:chOff x="6429766" y="1472975"/>
            <a:chExt cx="5825323" cy="4657159"/>
          </a:xfrm>
        </p:grpSpPr>
        <p:grpSp>
          <p:nvGrpSpPr>
            <p:cNvPr id="202" name="Google Shape;202;p8"/>
            <p:cNvGrpSpPr/>
            <p:nvPr/>
          </p:nvGrpSpPr>
          <p:grpSpPr>
            <a:xfrm>
              <a:off x="6429766" y="1472975"/>
              <a:ext cx="4978312" cy="4657159"/>
              <a:chOff x="274321" y="1382828"/>
              <a:chExt cx="4978312" cy="4657159"/>
            </a:xfrm>
          </p:grpSpPr>
          <p:pic>
            <p:nvPicPr>
              <p:cNvPr id="203" name="Google Shape;203;p8"/>
              <p:cNvPicPr preferRelativeResize="0"/>
              <p:nvPr/>
            </p:nvPicPr>
            <p:blipFill rotWithShape="1">
              <a:blip r:embed="rId3">
                <a:alphaModFix/>
              </a:blip>
              <a:srcRect l="11199" r="30613" b="8784"/>
              <a:stretch/>
            </p:blipFill>
            <p:spPr>
              <a:xfrm>
                <a:off x="274321" y="1382828"/>
                <a:ext cx="4893709" cy="465715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4" name="Google Shape;204;p8"/>
              <p:cNvSpPr/>
              <p:nvPr/>
            </p:nvSpPr>
            <p:spPr>
              <a:xfrm>
                <a:off x="4349808" y="4175218"/>
                <a:ext cx="902825" cy="186476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5" name="Google Shape;205;p8"/>
            <p:cNvSpPr/>
            <p:nvPr/>
          </p:nvSpPr>
          <p:spPr>
            <a:xfrm>
              <a:off x="11486421" y="3220328"/>
              <a:ext cx="257904" cy="20867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6" name="Google Shape;206;p8"/>
            <p:cNvCxnSpPr>
              <a:stCxn id="205" idx="3"/>
            </p:cNvCxnSpPr>
            <p:nvPr/>
          </p:nvCxnSpPr>
          <p:spPr>
            <a:xfrm flipH="1">
              <a:off x="9305990" y="3398441"/>
              <a:ext cx="2218200" cy="224040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207" name="Google Shape;207;p8"/>
            <p:cNvSpPr txBox="1"/>
            <p:nvPr/>
          </p:nvSpPr>
          <p:spPr>
            <a:xfrm>
              <a:off x="11066184" y="2851925"/>
              <a:ext cx="1188905" cy="3230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Connectivity</a:t>
              </a:r>
              <a:endParaRPr dirty="0"/>
            </a:p>
          </p:txBody>
        </p:sp>
      </p:grpSp>
      <p:sp>
        <p:nvSpPr>
          <p:cNvPr id="20" name="Google Shape;125;p3">
            <a:extLst>
              <a:ext uri="{FF2B5EF4-FFF2-40B4-BE49-F238E27FC236}">
                <a16:creationId xmlns:a16="http://schemas.microsoft.com/office/drawing/2014/main" id="{73231BD1-D265-4080-9CE9-7A7DF42F84DC}"/>
              </a:ext>
            </a:extLst>
          </p:cNvPr>
          <p:cNvSpPr txBox="1"/>
          <p:nvPr/>
        </p:nvSpPr>
        <p:spPr>
          <a:xfrm>
            <a:off x="299098" y="5900309"/>
            <a:ext cx="490875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 Fig. 2 | Modified DAG of bird diversity in southeast Asia</a:t>
            </a:r>
            <a:endParaRPr b="1" dirty="0"/>
          </a:p>
        </p:txBody>
      </p:sp>
      <p:sp>
        <p:nvSpPr>
          <p:cNvPr id="26" name="Google Shape;209;p8">
            <a:extLst>
              <a:ext uri="{FF2B5EF4-FFF2-40B4-BE49-F238E27FC236}">
                <a16:creationId xmlns:a16="http://schemas.microsoft.com/office/drawing/2014/main" id="{5B10120B-C6FF-4241-9D36-12FB4C729B2C}"/>
              </a:ext>
            </a:extLst>
          </p:cNvPr>
          <p:cNvSpPr txBox="1"/>
          <p:nvPr/>
        </p:nvSpPr>
        <p:spPr>
          <a:xfrm>
            <a:off x="6874699" y="3408432"/>
            <a:ext cx="4202408" cy="5634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r="-2741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600" dirty="0"/>
          </a:p>
        </p:txBody>
      </p:sp>
      <p:sp>
        <p:nvSpPr>
          <p:cNvPr id="33" name="Google Shape;208;p8">
            <a:extLst>
              <a:ext uri="{FF2B5EF4-FFF2-40B4-BE49-F238E27FC236}">
                <a16:creationId xmlns:a16="http://schemas.microsoft.com/office/drawing/2014/main" id="{F2E68F10-0E46-44A3-9F51-879F4EF63780}"/>
              </a:ext>
            </a:extLst>
          </p:cNvPr>
          <p:cNvSpPr txBox="1"/>
          <p:nvPr/>
        </p:nvSpPr>
        <p:spPr>
          <a:xfrm>
            <a:off x="6874699" y="1330662"/>
            <a:ext cx="4846843" cy="149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lme</a:t>
            </a:r>
            <a:r>
              <a:rPr lang="en-US" sz="1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(Diversity ~ Brodie + </a:t>
            </a:r>
            <a:r>
              <a:rPr lang="en-US" sz="13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conn + </a:t>
            </a:r>
            <a:r>
              <a:rPr lang="en-US" sz="1300" b="1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conn:PA</a:t>
            </a:r>
            <a:r>
              <a:rPr lang="en-US" sz="1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random = list(~1 | country),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data = </a:t>
            </a:r>
            <a:r>
              <a:rPr lang="en-US" sz="13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dat_matched</a:t>
            </a:r>
            <a:r>
              <a:rPr lang="en-US" sz="1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weights = ~I(1/weights),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correlation = </a:t>
            </a:r>
            <a:r>
              <a:rPr lang="en-US" sz="13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corExp</a:t>
            </a:r>
            <a:r>
              <a:rPr lang="en-US" sz="1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(form = ~</a:t>
            </a:r>
            <a:r>
              <a:rPr lang="en-US" sz="13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utm_east</a:t>
            </a:r>
            <a:r>
              <a:rPr lang="en-US" sz="1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en-US" sz="13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utm_north</a:t>
            </a:r>
            <a:r>
              <a:rPr lang="en-US" sz="1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          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</a:rPr>
              <a:t>        </a:t>
            </a:r>
            <a:r>
              <a:rPr lang="en-US" sz="1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nugget = TRUE)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)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61D43-80A3-437E-A0B9-5D856BF35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96" r="53419" b="57642"/>
          <a:stretch/>
        </p:blipFill>
        <p:spPr>
          <a:xfrm>
            <a:off x="8189758" y="4280413"/>
            <a:ext cx="1961094" cy="161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76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Kedron et al.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>
              <a:latin typeface="Avenir LT Std 35 Light" panose="020B0402020203020204" pitchFamily="34" charset="0"/>
            </a:endParaRPr>
          </a:p>
        </p:txBody>
      </p:sp>
      <p:cxnSp>
        <p:nvCxnSpPr>
          <p:cNvPr id="194" name="Google Shape;194;p8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" name="Google Shape;195;p8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9</a:t>
            </a:fld>
            <a:endParaRPr>
              <a:solidFill>
                <a:schemeClr val="dk1"/>
              </a:solidFill>
              <a:latin typeface="Avenir LT Std 35 Light" panose="020B0402020203020204" pitchFamily="34" charset="0"/>
              <a:ea typeface="Avenir"/>
              <a:cs typeface="Avenir"/>
              <a:sym typeface="Avenir"/>
            </a:endParaRPr>
          </a:p>
        </p:txBody>
      </p:sp>
      <p:cxnSp>
        <p:nvCxnSpPr>
          <p:cNvPr id="196" name="Google Shape;196;p8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8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Replication Attempt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354415" y="656943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Introduce connectivity as a predictor of biodiversity and moderator of PA efficacy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venir"/>
                <a:sym typeface="Avenir"/>
              </a:rPr>
              <a:t>Replication Design</a:t>
            </a:r>
            <a:endParaRPr dirty="0">
              <a:latin typeface="Avenir LT Std 45 Book" panose="020B0502020203020204" pitchFamily="34" charset="0"/>
            </a:endParaRPr>
          </a:p>
        </p:txBody>
      </p:sp>
      <p:cxnSp>
        <p:nvCxnSpPr>
          <p:cNvPr id="200" name="Google Shape;200;p8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0628B3-CDC4-437B-8C8B-FA0B61404F2E}"/>
              </a:ext>
            </a:extLst>
          </p:cNvPr>
          <p:cNvGrpSpPr/>
          <p:nvPr/>
        </p:nvGrpSpPr>
        <p:grpSpPr>
          <a:xfrm>
            <a:off x="7324608" y="1189311"/>
            <a:ext cx="5137774" cy="5137774"/>
            <a:chOff x="6903174" y="1156508"/>
            <a:chExt cx="5137774" cy="513777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B1718A6-11AD-47F0-9B13-E699F0593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03174" y="1156508"/>
              <a:ext cx="5137774" cy="513777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10EA660-2619-4A79-B974-49281A8A9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8DC"/>
                </a:clrFrom>
                <a:clrTo>
                  <a:srgbClr val="FFF8DC">
                    <a:alpha val="0"/>
                  </a:srgbClr>
                </a:clrTo>
              </a:clrChange>
            </a:blip>
            <a:srcRect r="6963"/>
            <a:stretch/>
          </p:blipFill>
          <p:spPr>
            <a:xfrm>
              <a:off x="6903174" y="1156508"/>
              <a:ext cx="4780039" cy="5137774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5AEE0FA-C6E1-4F69-A3FE-A3D61DC3699C}"/>
                </a:ext>
              </a:extLst>
            </p:cNvPr>
            <p:cNvSpPr/>
            <p:nvPr/>
          </p:nvSpPr>
          <p:spPr>
            <a:xfrm>
              <a:off x="9750393" y="2002055"/>
              <a:ext cx="1424538" cy="14269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428752D-3604-4DF7-8F28-0C7E88F4627F}"/>
                </a:ext>
              </a:extLst>
            </p:cNvPr>
            <p:cNvSpPr/>
            <p:nvPr/>
          </p:nvSpPr>
          <p:spPr>
            <a:xfrm>
              <a:off x="9280478" y="2937831"/>
              <a:ext cx="469915" cy="4728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7936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1250</Words>
  <Application>Microsoft Office PowerPoint</Application>
  <PresentationFormat>Widescreen</PresentationFormat>
  <Paragraphs>184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Avenir LT Std 45 Book</vt:lpstr>
      <vt:lpstr>Calibri</vt:lpstr>
      <vt:lpstr>Avenir LT Std 35 Light</vt:lpstr>
      <vt:lpstr>Palatino Linotype</vt:lpstr>
      <vt:lpstr>Arial</vt:lpstr>
      <vt:lpstr>Avenir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Kedron</dc:creator>
  <cp:lastModifiedBy>Peter Kedron</cp:lastModifiedBy>
  <cp:revision>74</cp:revision>
  <dcterms:created xsi:type="dcterms:W3CDTF">2024-04-02T04:38:52Z</dcterms:created>
  <dcterms:modified xsi:type="dcterms:W3CDTF">2024-04-16T09:47:30Z</dcterms:modified>
</cp:coreProperties>
</file>